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60" r:id="rId2"/>
    <p:sldId id="316" r:id="rId3"/>
    <p:sldId id="319" r:id="rId4"/>
    <p:sldId id="320" r:id="rId5"/>
    <p:sldId id="290" r:id="rId6"/>
    <p:sldId id="32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11962"/>
    <a:srgbClr val="7F7D80"/>
    <a:srgbClr val="345A9E"/>
    <a:srgbClr val="DDA510"/>
    <a:srgbClr val="0D1828"/>
    <a:srgbClr val="2A4576"/>
    <a:srgbClr val="4170C1"/>
    <a:srgbClr val="254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5"/>
    <p:restoredTop sz="94729"/>
  </p:normalViewPr>
  <p:slideViewPr>
    <p:cSldViewPr snapToGrid="0" snapToObjects="1">
      <p:cViewPr varScale="1">
        <p:scale>
          <a:sx n="115" d="100"/>
          <a:sy n="115" d="100"/>
        </p:scale>
        <p:origin x="15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2CB59-0A36-D44D-8F58-CF3D303EA072}" type="datetimeFigureOut">
              <a:rPr lang="it-IT" smtClean="0"/>
              <a:t>24/09/21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8C7DA-0DA5-9D48-BACB-7E6299990D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10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15046-B5E4-7044-8CF5-FD77FF79FD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6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C02BD-617F-443A-9DC6-BE620467D6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33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C02BD-617F-443A-9DC6-BE620467D6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47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C02BD-617F-443A-9DC6-BE620467D6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8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C02BD-617F-443A-9DC6-BE620467D6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987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C02BD-617F-443A-9DC6-BE620467D6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93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5C911-FB9C-8341-B7B8-0016CEDE5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6C65C-E22A-9649-A088-879BC4D7A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185B1-0EFE-104A-BB67-1A84620E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11EC-0501-AC48-8576-7A9E300D2038}" type="datetime1">
              <a:rPr lang="it-IT" smtClean="0"/>
              <a:t>24/09/21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4023C-52ED-6349-9C7A-23CE04DE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0FFE6-6555-AD42-BFD2-93DCCDC5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4FD5-B8E4-ED4C-86FF-948B6897528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4706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27941-5D6D-7D46-9FA6-BF21BA63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7DF90-1D83-2145-8D52-DBA7193C0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69F8D-25C8-FE42-A349-34394E8B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58F1-55F1-EE4F-AD97-9AC92E81AD94}" type="datetime1">
              <a:rPr lang="it-IT" smtClean="0"/>
              <a:t>24/09/21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E220E-7064-4240-8BBA-6A4356C8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84230-DB76-9449-99AC-D2B4B064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4FD5-B8E4-ED4C-86FF-948B6897528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9817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5069D-A442-004C-81E8-F0A204B30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71886-5258-6949-B092-351CDFF70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173A6-FFD1-3A4F-B105-54CC0695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E102-0295-A942-814D-301A8314D71A}" type="datetime1">
              <a:rPr lang="it-IT" smtClean="0"/>
              <a:t>24/09/21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564F1-69E8-C240-B847-EBAF4F23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BB00-D574-B942-BC44-5E5D4DF7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4FD5-B8E4-ED4C-86FF-948B6897528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6852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5950-7D5D-7D43-86A9-74B43A17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F1D86-FD40-3948-B227-A812C7BA3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41EA3-D617-7544-B4A0-A22EC080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DF07-3144-9047-BDFF-BCB2233CF599}" type="datetime1">
              <a:rPr lang="it-IT" smtClean="0"/>
              <a:t>24/09/21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9874C-0915-0544-A8CD-8B7C031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6FDEB-7863-4E4A-980A-0EE278B2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4FD5-B8E4-ED4C-86FF-948B6897528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46570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F98F-10B4-B343-B633-279B9F88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E0835-0A38-3343-BBA2-72C9EB782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6FE6D-74E3-224E-B50D-0C4D6A2F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F956-62CA-7B44-9F60-C1171B423B88}" type="datetime1">
              <a:rPr lang="it-IT" smtClean="0"/>
              <a:t>24/09/21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BC896-B612-E947-AC3F-BCF4EF8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E823C-CDDC-374A-BBA5-6265AED2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4FD5-B8E4-ED4C-86FF-948B6897528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823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86A1-8E33-A94B-9332-82602626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72CE1-42B4-B74B-AA1D-ADB00116F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FF44B-5C36-6445-A179-67E52D81B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5CE10-7CC8-DD4D-B89F-B4809091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CE15-FABD-5642-B0D5-A636858821D3}" type="datetime1">
              <a:rPr lang="it-IT" smtClean="0"/>
              <a:t>24/09/21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42C36-373B-C44D-86C0-5CEEE576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A5B54-DA9A-B04F-B00E-B5EBEB9E0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4FD5-B8E4-ED4C-86FF-948B6897528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91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FE80-2212-AC46-928B-FD3368DB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091E1-7CDD-0449-8231-9157097AF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9F4D5-604A-7047-8E52-C3396638B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CA39F-5FD0-E547-B332-D613BD84D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202C32-AF81-9244-8FFD-A40D0E9B4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B1082E-5C90-3C4C-89CE-8A9005A1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F596-6FD3-3D49-A72A-406346A0CDF5}" type="datetime1">
              <a:rPr lang="it-IT" smtClean="0"/>
              <a:t>24/09/21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FADD09-900A-1F48-B6DD-3BF58534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E2566-7689-5049-AA93-C7E89D2B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4FD5-B8E4-ED4C-86FF-948B6897528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8422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AA0-5110-874F-9735-DB3FAFEE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F025F-8A4B-FD46-9055-BB87A95D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F490-1714-424D-AA0A-D77F319E02D1}" type="datetime1">
              <a:rPr lang="it-IT" smtClean="0"/>
              <a:t>24/09/21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29D81-6E37-AB44-A158-0FDC0846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CA2A4-2E4A-184A-8EA8-3CA6FA2D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4FD5-B8E4-ED4C-86FF-948B6897528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85215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B9F387-96B4-8D49-AF7E-575951BF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0F1E-6033-E74E-9C80-A0A129905D1C}" type="datetime1">
              <a:rPr lang="it-IT" smtClean="0"/>
              <a:t>24/09/21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247CF-D354-EA41-A111-A0188349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CB2DB-578D-2D4D-A473-E1C9987F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4FD5-B8E4-ED4C-86FF-948B6897528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32936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30F6-B5BF-374F-8610-6B2F4D45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98D1-CB30-4641-9B28-63FFEECEE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8A23F-1E8B-1845-8BBB-DD29F32A2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9F0FE-14E6-014D-B0F3-ECFA5214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DBFF-8D8A-EE45-926A-0CA8C3169A3C}" type="datetime1">
              <a:rPr lang="it-IT" smtClean="0"/>
              <a:t>24/09/21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29F1A-17E4-6348-A3F9-5B5DA60E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4537A-2E98-6D40-8F64-2C3547EF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4FD5-B8E4-ED4C-86FF-948B6897528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3922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A58F-591D-3F46-8D56-C1D225F7A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9BF2B2-FAD2-B942-A12C-59968641D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F2C8D-9018-424F-BC7C-CF437B209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5F722-3A19-2047-A442-E23F8EBA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D221-FAFD-3644-AB59-B4A61CDF8554}" type="datetime1">
              <a:rPr lang="it-IT" smtClean="0"/>
              <a:t>24/09/21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3B736-47FD-7347-8C1F-DBE57BE0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C010E-CA65-7240-84E5-869630F5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4FD5-B8E4-ED4C-86FF-948B6897528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09449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A55655-F1E0-0347-852E-103E2750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AF0CC-D2EF-F04A-8DA9-8A3EF6482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C91F6-F16D-F442-92A8-3A9255341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0A1A9-07E6-5F4C-AB56-92B18EB11E2C}" type="datetime1">
              <a:rPr lang="it-IT" smtClean="0"/>
              <a:t>24/09/21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EF28A-26DC-8E43-9A65-58EFAD628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D1098-3007-2342-9E31-559441AD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64FD5-B8E4-ED4C-86FF-948B6897528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3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DBD563-359C-BC46-A686-E79C53285932}"/>
              </a:ext>
            </a:extLst>
          </p:cNvPr>
          <p:cNvSpPr txBox="1">
            <a:spLocks/>
          </p:cNvSpPr>
          <p:nvPr/>
        </p:nvSpPr>
        <p:spPr>
          <a:xfrm>
            <a:off x="-20408" y="891652"/>
            <a:ext cx="5092471" cy="30307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it-IT" sz="6200" dirty="0">
                <a:solidFill>
                  <a:srgbClr val="FFFFFF"/>
                </a:solidFill>
              </a:rPr>
              <a:t>DL Green Pass</a:t>
            </a:r>
          </a:p>
          <a:p>
            <a:pPr lvl="0" algn="r"/>
            <a:r>
              <a:rPr lang="it-IT" sz="4900" dirty="0">
                <a:solidFill>
                  <a:srgbClr val="FFFFFF"/>
                </a:solidFill>
              </a:rPr>
              <a:t>127/2021</a:t>
            </a:r>
          </a:p>
          <a:p>
            <a:pPr lvl="0" algn="r"/>
            <a:endParaRPr lang="it-IT" sz="2700" dirty="0">
              <a:solidFill>
                <a:srgbClr val="FFFFFF"/>
              </a:solidFill>
            </a:endParaRPr>
          </a:p>
          <a:p>
            <a:pPr lvl="0" algn="r"/>
            <a:br>
              <a:rPr lang="it-IT" sz="4500" dirty="0">
                <a:solidFill>
                  <a:srgbClr val="FFFFFF"/>
                </a:solidFill>
              </a:rPr>
            </a:br>
            <a:r>
              <a:rPr lang="it-IT" sz="4500" dirty="0">
                <a:solidFill>
                  <a:srgbClr val="FFFFFF"/>
                </a:solidFill>
              </a:rPr>
              <a:t>Green </a:t>
            </a:r>
            <a:r>
              <a:rPr lang="it-IT" sz="4500" dirty="0" err="1">
                <a:solidFill>
                  <a:srgbClr val="FFFFFF"/>
                </a:solidFill>
              </a:rPr>
              <a:t>certification</a:t>
            </a:r>
            <a:r>
              <a:rPr lang="it-IT" sz="4500" dirty="0">
                <a:solidFill>
                  <a:srgbClr val="FFFFFF"/>
                </a:solidFill>
              </a:rPr>
              <a:t> in the </a:t>
            </a:r>
            <a:r>
              <a:rPr lang="it-IT" sz="4500" dirty="0" err="1">
                <a:solidFill>
                  <a:srgbClr val="FFFFFF"/>
                </a:solidFill>
              </a:rPr>
              <a:t>workplace</a:t>
            </a:r>
            <a:endParaRPr lang="it-IT" sz="3700" dirty="0">
              <a:solidFill>
                <a:srgbClr val="FFFFFF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9A5E287-81C6-DA45-9788-CA68BC567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845" y="2681584"/>
            <a:ext cx="5939982" cy="14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484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3FE68-BEE6-474C-9988-C3840150696B}"/>
              </a:ext>
            </a:extLst>
          </p:cNvPr>
          <p:cNvSpPr txBox="1"/>
          <p:nvPr/>
        </p:nvSpPr>
        <p:spPr>
          <a:xfrm>
            <a:off x="2966721" y="64888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1119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CBE457B-1C88-3049-A106-E3A2CEBA3493}"/>
              </a:ext>
            </a:extLst>
          </p:cNvPr>
          <p:cNvSpPr/>
          <p:nvPr/>
        </p:nvSpPr>
        <p:spPr>
          <a:xfrm>
            <a:off x="3844468" y="9272"/>
            <a:ext cx="8347531" cy="952128"/>
          </a:xfrm>
          <a:prstGeom prst="rect">
            <a:avLst/>
          </a:prstGeom>
          <a:gradFill>
            <a:gsLst>
              <a:gs pos="0">
                <a:srgbClr val="0D1828"/>
              </a:gs>
              <a:gs pos="100000">
                <a:schemeClr val="accent1"/>
              </a:gs>
              <a:gs pos="100000">
                <a:srgbClr val="254982"/>
              </a:gs>
            </a:gsLst>
            <a:lin ang="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9" name="Immagine 3">
            <a:extLst>
              <a:ext uri="{FF2B5EF4-FFF2-40B4-BE49-F238E27FC236}">
                <a16:creationId xmlns:a16="http://schemas.microsoft.com/office/drawing/2014/main" id="{43ED9A8F-D159-D341-94C6-A03EC4DDC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1912" l="3158" r="94000">
                        <a14:foregroundMark x1="36105" y1="77574" x2="36105" y2="77574"/>
                        <a14:foregroundMark x1="66737" y1="65441" x2="66737" y2="65441"/>
                        <a14:foregroundMark x1="77684" y1="67647" x2="77684" y2="67647"/>
                        <a14:foregroundMark x1="84421" y1="72059" x2="84421" y2="72059"/>
                        <a14:foregroundMark x1="19684" y1="57353" x2="19684" y2="57353"/>
                        <a14:foregroundMark x1="16737" y1="62868" x2="16737" y2="62868"/>
                        <a14:foregroundMark x1="17263" y1="60662" x2="17263" y2="60662"/>
                        <a14:foregroundMark x1="17579" y1="42647" x2="17579" y2="42647"/>
                        <a14:foregroundMark x1="17579" y1="42647" x2="17579" y2="42647"/>
                        <a14:foregroundMark x1="17579" y1="43750" x2="17579" y2="43750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7158" y1="60662" x2="7158" y2="60662"/>
                        <a14:foregroundMark x1="7158" y1="60662" x2="7158" y2="60662"/>
                        <a14:foregroundMark x1="3368" y1="85662" x2="3368" y2="85662"/>
                        <a14:foregroundMark x1="3368" y1="85662" x2="3368" y2="85662"/>
                        <a14:foregroundMark x1="15684" y1="41544" x2="15684" y2="41544"/>
                        <a14:foregroundMark x1="15684" y1="41544" x2="15684" y2="41544"/>
                        <a14:foregroundMark x1="16526" y1="41544" x2="16526" y2="41544"/>
                        <a14:foregroundMark x1="16526" y1="41544" x2="16526" y2="41544"/>
                        <a14:foregroundMark x1="15684" y1="39338" x2="15684" y2="39338"/>
                        <a14:foregroundMark x1="15684" y1="39338" x2="15684" y2="39338"/>
                        <a14:foregroundMark x1="16000" y1="44853" x2="16000" y2="44853"/>
                        <a14:foregroundMark x1="16211" y1="42647" x2="16211" y2="42647"/>
                        <a14:foregroundMark x1="16211" y1="42647" x2="16211" y2="42647"/>
                        <a14:foregroundMark x1="16211" y1="42647" x2="16211" y2="42647"/>
                        <a14:foregroundMark x1="16211" y1="42647" x2="16211" y2="42647"/>
                        <a14:foregroundMark x1="16211" y1="40441" x2="16211" y2="40441"/>
                        <a14:foregroundMark x1="16211" y1="40441" x2="16211" y2="40441"/>
                        <a14:foregroundMark x1="16000" y1="38235" x2="16526" y2="43750"/>
                        <a14:foregroundMark x1="16000" y1="36029" x2="16526" y2="39338"/>
                        <a14:foregroundMark x1="16526" y1="44853" x2="16526" y2="40441"/>
                        <a14:foregroundMark x1="36316" y1="78676" x2="38211" y2="54044"/>
                        <a14:foregroundMark x1="51368" y1="80882" x2="51684" y2="44853"/>
                        <a14:foregroundMark x1="84105" y1="87868" x2="84872" y2="67257"/>
                        <a14:foregroundMark x1="94105" y1="85662" x2="91895" y2="59559"/>
                        <a14:foregroundMark x1="40000" y1="72426" x2="40842" y2="72426"/>
                        <a14:foregroundMark x1="40105" y1="69853" x2="40105" y2="69853"/>
                        <a14:foregroundMark x1="40316" y1="69853" x2="40316" y2="69853"/>
                        <a14:foregroundMark x1="40526" y1="69853" x2="40526" y2="69853"/>
                        <a14:foregroundMark x1="40211" y1="69853" x2="40211" y2="69853"/>
                        <a14:foregroundMark x1="40421" y1="69853" x2="40421" y2="69853"/>
                        <a14:foregroundMark x1="40526" y1="69485" x2="40526" y2="69485"/>
                        <a14:foregroundMark x1="40211" y1="69485" x2="40211" y2="69485"/>
                        <a14:foregroundMark x1="40316" y1="69485" x2="40316" y2="69485"/>
                        <a14:foregroundMark x1="40526" y1="69485" x2="40316" y2="69853"/>
                        <a14:foregroundMark x1="45263" y1="69118" x2="43474" y2="56250"/>
                        <a14:foregroundMark x1="5368" y1="75000" x2="5368" y2="75000"/>
                        <a14:foregroundMark x1="5263" y1="73897" x2="5263" y2="73897"/>
                        <a14:foregroundMark x1="5053" y1="75368" x2="6211" y2="69485"/>
                        <a14:foregroundMark x1="9158" y1="55147" x2="9368" y2="51103"/>
                        <a14:foregroundMark x1="15368" y1="33824" x2="19895" y2="56985"/>
                        <a14:foregroundMark x1="12737" y1="75368" x2="16947" y2="61765"/>
                        <a14:foregroundMark x1="77684" y1="81250" x2="77789" y2="51471"/>
                        <a14:foregroundMark x1="28421" y1="35294" x2="28421" y2="35294"/>
                        <a14:foregroundMark x1="28316" y1="34559" x2="28316" y2="34559"/>
                        <a14:foregroundMark x1="28211" y1="34559" x2="28737" y2="34926"/>
                        <a14:foregroundMark x1="9053" y1="55147" x2="10105" y2="51838"/>
                        <a14:foregroundMark x1="40947" y1="70588" x2="40947" y2="70588"/>
                        <a14:foregroundMark x1="40947" y1="69853" x2="40947" y2="69853"/>
                        <a14:foregroundMark x1="41368" y1="69853" x2="40842" y2="70221"/>
                        <a14:foregroundMark x1="73579" y1="38603" x2="82632" y2="37868"/>
                        <a14:foregroundMark x1="4316" y1="89706" x2="4211" y2="87132"/>
                        <a14:backgroundMark x1="31474" y1="33824" x2="31474" y2="33824"/>
                        <a14:backgroundMark x1="40947" y1="65441" x2="40947" y2="65441"/>
                        <a14:backgroundMark x1="41158" y1="62868" x2="41158" y2="62868"/>
                        <a14:backgroundMark x1="41158" y1="62868" x2="41158" y2="62868"/>
                        <a14:backgroundMark x1="41158" y1="62868" x2="41158" y2="62868"/>
                        <a14:backgroundMark x1="41158" y1="62868" x2="41158" y2="62868"/>
                        <a14:backgroundMark x1="41158" y1="63971" x2="41158" y2="63971"/>
                        <a14:backgroundMark x1="40947" y1="63971" x2="40947" y2="63971"/>
                        <a14:backgroundMark x1="40632" y1="66319" x2="40632" y2="63971"/>
                        <a14:backgroundMark x1="52211" y1="19118" x2="80421" y2="18015"/>
                        <a14:backgroundMark x1="50316" y1="18015" x2="99684" y2="19118"/>
                        <a14:backgroundMark x1="72842" y1="91176" x2="72842" y2="61765"/>
                        <a14:backgroundMark x1="84421" y1="60662" x2="84421" y2="60662"/>
                        <a14:backgroundMark x1="84842" y1="60294" x2="84842" y2="60294"/>
                        <a14:backgroundMark x1="84632" y1="61765" x2="84632" y2="61765"/>
                        <a14:backgroundMark x1="84632" y1="62500" x2="84632" y2="62500"/>
                        <a14:backgroundMark x1="84737" y1="60662" x2="84737" y2="60662"/>
                        <a14:backgroundMark x1="84737" y1="62132" x2="84737" y2="62132"/>
                        <a14:backgroundMark x1="84947" y1="60662" x2="84947" y2="60662"/>
                        <a14:backgroundMark x1="84947" y1="61029" x2="84947" y2="61029"/>
                        <a14:backgroundMark x1="85053" y1="59191" x2="85053" y2="59191"/>
                        <a14:backgroundMark x1="84842" y1="61397" x2="84842" y2="61397"/>
                        <a14:backgroundMark x1="84947" y1="59191" x2="84842" y2="62132"/>
                        <a14:backgroundMark x1="84632" y1="63603" x2="84421" y2="66912"/>
                        <a14:backgroundMark x1="84842" y1="61029" x2="84526" y2="65441"/>
                        <a14:backgroundMark x1="4105" y1="94118" x2="4000" y2="94118"/>
                        <a14:backgroundMark x1="4421" y1="93015" x2="4211" y2="92647"/>
                        <a14:backgroundMark x1="6000" y1="93015" x2="6000" y2="93015"/>
                        <a14:backgroundMark x1="5789" y1="93750" x2="5789" y2="93750"/>
                        <a14:backgroundMark x1="6000" y1="93750" x2="5579" y2="941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3130" y="6434039"/>
            <a:ext cx="1568868" cy="37353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9B4EF1F-D3D5-EF4D-8C60-76C1737105CC}"/>
              </a:ext>
            </a:extLst>
          </p:cNvPr>
          <p:cNvSpPr/>
          <p:nvPr/>
        </p:nvSpPr>
        <p:spPr>
          <a:xfrm>
            <a:off x="0" y="9272"/>
            <a:ext cx="4038600" cy="952128"/>
          </a:xfrm>
          <a:prstGeom prst="rect">
            <a:avLst/>
          </a:prstGeom>
          <a:gradFill>
            <a:gsLst>
              <a:gs pos="0">
                <a:srgbClr val="4170C1"/>
              </a:gs>
              <a:gs pos="100000">
                <a:srgbClr val="2A4576"/>
              </a:gs>
            </a:gsLst>
            <a:lin ang="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1E8EEF-8C31-4125-9344-159348793F75}"/>
              </a:ext>
            </a:extLst>
          </p:cNvPr>
          <p:cNvSpPr txBox="1"/>
          <p:nvPr/>
        </p:nvSpPr>
        <p:spPr>
          <a:xfrm>
            <a:off x="1064006" y="372481"/>
            <a:ext cx="9869857" cy="5796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3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sz="2800" dirty="0">
                <a:solidFill>
                  <a:schemeClr val="bg1"/>
                </a:solidFill>
              </a:rPr>
              <a:t>Extension of the Green Pass for entry to the </a:t>
            </a:r>
            <a:r>
              <a:rPr lang="it-IT" sz="2800" dirty="0" err="1">
                <a:solidFill>
                  <a:schemeClr val="bg1"/>
                </a:solidFill>
              </a:rPr>
              <a:t>workplace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12B355-F181-B44C-9C7F-E0F9D389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558"/>
            <a:ext cx="4114800" cy="365125"/>
          </a:xfrm>
        </p:spPr>
        <p:txBody>
          <a:bodyPr/>
          <a:lstStyle/>
          <a:p>
            <a:r>
              <a:rPr lang="en-GB" sz="1400" dirty="0"/>
              <a:t>- </a:t>
            </a:r>
            <a:fld id="{460592CE-0E09-4C45-A3A1-4E330AC1E243}" type="slidenum">
              <a:rPr lang="en-GB" sz="1400" smtClean="0"/>
              <a:t>2</a:t>
            </a:fld>
            <a:r>
              <a:rPr lang="en-GB" sz="1400" dirty="0"/>
              <a:t> -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4B780B0-3C97-DC4C-BD2D-6804C2A0DD5D}"/>
              </a:ext>
            </a:extLst>
          </p:cNvPr>
          <p:cNvSpPr/>
          <p:nvPr/>
        </p:nvSpPr>
        <p:spPr>
          <a:xfrm>
            <a:off x="755375" y="1925012"/>
            <a:ext cx="79248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In the law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decree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in art. 3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it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is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established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that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: from 15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October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2021 and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until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31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December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2021,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deadline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for the end of the state of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emergency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anyone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who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works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in the private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sector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is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obliged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to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access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places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where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aforementioned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activity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is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carried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out, to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possess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and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exhibit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the COVID-19 green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certification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upon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request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.</a:t>
            </a:r>
            <a:endParaRPr lang="it-IT" b="1" dirty="0">
              <a:solidFill>
                <a:srgbClr val="000000"/>
              </a:solidFill>
              <a:ea typeface="MS Mincho" panose="02020609040205080304" pitchFamily="49" charset="-128"/>
            </a:endParaRPr>
          </a:p>
          <a:p>
            <a:pPr algn="just">
              <a:spcAft>
                <a:spcPts val="600"/>
              </a:spcAft>
            </a:pPr>
            <a:endParaRPr lang="it-IT" b="1" dirty="0">
              <a:solidFill>
                <a:srgbClr val="000000"/>
              </a:solidFill>
              <a:ea typeface="MS Mincho" panose="02020609040205080304" pitchFamily="49" charset="-128"/>
            </a:endParaRPr>
          </a:p>
          <a:p>
            <a:pPr algn="just">
              <a:spcAft>
                <a:spcPts val="600"/>
              </a:spcAft>
            </a:pPr>
            <a:r>
              <a:rPr lang="it-IT" b="1" dirty="0">
                <a:solidFill>
                  <a:srgbClr val="C00000"/>
                </a:solidFill>
                <a:ea typeface="MS Mincho" panose="02020609040205080304" pitchFamily="49" charset="-128"/>
              </a:rPr>
              <a:t>SCOPE OF THE OBLIGATION</a:t>
            </a:r>
            <a:endParaRPr lang="it-IT" dirty="0"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obligation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to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possess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and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exhibit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the Green Pass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applies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to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anyone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who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carries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out, in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workplace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in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question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any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work or training or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voluntary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activity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also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on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basis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of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external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contracts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(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employees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, self-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employed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workers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occasional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collaborators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suppliers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of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goods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or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services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interns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etc.).</a:t>
            </a:r>
            <a:endParaRPr lang="it-IT" dirty="0">
              <a:ea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DFF7C805-181A-FB4A-AC63-242467A4FC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3111" y="2093844"/>
            <a:ext cx="3332628" cy="333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7379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3FE68-BEE6-474C-9988-C3840150696B}"/>
              </a:ext>
            </a:extLst>
          </p:cNvPr>
          <p:cNvSpPr txBox="1"/>
          <p:nvPr/>
        </p:nvSpPr>
        <p:spPr>
          <a:xfrm>
            <a:off x="2966721" y="64888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1119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CBE457B-1C88-3049-A106-E3A2CEBA3493}"/>
              </a:ext>
            </a:extLst>
          </p:cNvPr>
          <p:cNvSpPr/>
          <p:nvPr/>
        </p:nvSpPr>
        <p:spPr>
          <a:xfrm>
            <a:off x="4038600" y="0"/>
            <a:ext cx="8153400" cy="952128"/>
          </a:xfrm>
          <a:prstGeom prst="rect">
            <a:avLst/>
          </a:prstGeom>
          <a:gradFill>
            <a:gsLst>
              <a:gs pos="0">
                <a:srgbClr val="0D1828"/>
              </a:gs>
              <a:gs pos="100000">
                <a:schemeClr val="accent1"/>
              </a:gs>
              <a:gs pos="100000">
                <a:srgbClr val="254982"/>
              </a:gs>
            </a:gsLst>
            <a:lin ang="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9" name="Immagine 3">
            <a:extLst>
              <a:ext uri="{FF2B5EF4-FFF2-40B4-BE49-F238E27FC236}">
                <a16:creationId xmlns:a16="http://schemas.microsoft.com/office/drawing/2014/main" id="{43ED9A8F-D159-D341-94C6-A03EC4DDC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1912" l="3158" r="94000">
                        <a14:foregroundMark x1="36105" y1="77574" x2="36105" y2="77574"/>
                        <a14:foregroundMark x1="66737" y1="65441" x2="66737" y2="65441"/>
                        <a14:foregroundMark x1="77684" y1="67647" x2="77684" y2="67647"/>
                        <a14:foregroundMark x1="84421" y1="72059" x2="84421" y2="72059"/>
                        <a14:foregroundMark x1="19684" y1="57353" x2="19684" y2="57353"/>
                        <a14:foregroundMark x1="16737" y1="62868" x2="16737" y2="62868"/>
                        <a14:foregroundMark x1="17263" y1="60662" x2="17263" y2="60662"/>
                        <a14:foregroundMark x1="17579" y1="42647" x2="17579" y2="42647"/>
                        <a14:foregroundMark x1="17579" y1="42647" x2="17579" y2="42647"/>
                        <a14:foregroundMark x1="17579" y1="43750" x2="17579" y2="43750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7158" y1="60662" x2="7158" y2="60662"/>
                        <a14:foregroundMark x1="7158" y1="60662" x2="7158" y2="60662"/>
                        <a14:foregroundMark x1="3368" y1="85662" x2="3368" y2="85662"/>
                        <a14:foregroundMark x1="3368" y1="85662" x2="3368" y2="85662"/>
                        <a14:foregroundMark x1="15684" y1="41544" x2="15684" y2="41544"/>
                        <a14:foregroundMark x1="15684" y1="41544" x2="15684" y2="41544"/>
                        <a14:foregroundMark x1="16526" y1="41544" x2="16526" y2="41544"/>
                        <a14:foregroundMark x1="16526" y1="41544" x2="16526" y2="41544"/>
                        <a14:foregroundMark x1="15684" y1="39338" x2="15684" y2="39338"/>
                        <a14:foregroundMark x1="15684" y1="39338" x2="15684" y2="39338"/>
                        <a14:foregroundMark x1="16000" y1="44853" x2="16000" y2="44853"/>
                        <a14:foregroundMark x1="16211" y1="42647" x2="16211" y2="42647"/>
                        <a14:foregroundMark x1="16211" y1="42647" x2="16211" y2="42647"/>
                        <a14:foregroundMark x1="16211" y1="42647" x2="16211" y2="42647"/>
                        <a14:foregroundMark x1="16211" y1="42647" x2="16211" y2="42647"/>
                        <a14:foregroundMark x1="16211" y1="40441" x2="16211" y2="40441"/>
                        <a14:foregroundMark x1="16211" y1="40441" x2="16211" y2="40441"/>
                        <a14:foregroundMark x1="16000" y1="38235" x2="16526" y2="43750"/>
                        <a14:foregroundMark x1="16000" y1="36029" x2="16526" y2="39338"/>
                        <a14:foregroundMark x1="16526" y1="44853" x2="16526" y2="40441"/>
                        <a14:foregroundMark x1="36316" y1="78676" x2="38211" y2="54044"/>
                        <a14:foregroundMark x1="51368" y1="80882" x2="51684" y2="44853"/>
                        <a14:foregroundMark x1="84105" y1="87868" x2="84872" y2="67257"/>
                        <a14:foregroundMark x1="94105" y1="85662" x2="91895" y2="59559"/>
                        <a14:foregroundMark x1="40000" y1="72426" x2="40842" y2="72426"/>
                        <a14:foregroundMark x1="40105" y1="69853" x2="40105" y2="69853"/>
                        <a14:foregroundMark x1="40316" y1="69853" x2="40316" y2="69853"/>
                        <a14:foregroundMark x1="40526" y1="69853" x2="40526" y2="69853"/>
                        <a14:foregroundMark x1="40211" y1="69853" x2="40211" y2="69853"/>
                        <a14:foregroundMark x1="40421" y1="69853" x2="40421" y2="69853"/>
                        <a14:foregroundMark x1="40526" y1="69485" x2="40526" y2="69485"/>
                        <a14:foregroundMark x1="40211" y1="69485" x2="40211" y2="69485"/>
                        <a14:foregroundMark x1="40316" y1="69485" x2="40316" y2="69485"/>
                        <a14:foregroundMark x1="40526" y1="69485" x2="40316" y2="69853"/>
                        <a14:foregroundMark x1="45263" y1="69118" x2="43474" y2="56250"/>
                        <a14:foregroundMark x1="5368" y1="75000" x2="5368" y2="75000"/>
                        <a14:foregroundMark x1="5263" y1="73897" x2="5263" y2="73897"/>
                        <a14:foregroundMark x1="5053" y1="75368" x2="6211" y2="69485"/>
                        <a14:foregroundMark x1="9158" y1="55147" x2="9368" y2="51103"/>
                        <a14:foregroundMark x1="15368" y1="33824" x2="19895" y2="56985"/>
                        <a14:foregroundMark x1="12737" y1="75368" x2="16947" y2="61765"/>
                        <a14:foregroundMark x1="77684" y1="81250" x2="77789" y2="51471"/>
                        <a14:foregroundMark x1="28421" y1="35294" x2="28421" y2="35294"/>
                        <a14:foregroundMark x1="28316" y1="34559" x2="28316" y2="34559"/>
                        <a14:foregroundMark x1="28211" y1="34559" x2="28737" y2="34926"/>
                        <a14:foregroundMark x1="9053" y1="55147" x2="10105" y2="51838"/>
                        <a14:foregroundMark x1="40947" y1="70588" x2="40947" y2="70588"/>
                        <a14:foregroundMark x1="40947" y1="69853" x2="40947" y2="69853"/>
                        <a14:foregroundMark x1="41368" y1="69853" x2="40842" y2="70221"/>
                        <a14:foregroundMark x1="73579" y1="38603" x2="82632" y2="37868"/>
                        <a14:foregroundMark x1="4316" y1="89706" x2="4211" y2="87132"/>
                        <a14:backgroundMark x1="31474" y1="33824" x2="31474" y2="33824"/>
                        <a14:backgroundMark x1="40947" y1="65441" x2="40947" y2="65441"/>
                        <a14:backgroundMark x1="41158" y1="62868" x2="41158" y2="62868"/>
                        <a14:backgroundMark x1="41158" y1="62868" x2="41158" y2="62868"/>
                        <a14:backgroundMark x1="41158" y1="62868" x2="41158" y2="62868"/>
                        <a14:backgroundMark x1="41158" y1="62868" x2="41158" y2="62868"/>
                        <a14:backgroundMark x1="41158" y1="63971" x2="41158" y2="63971"/>
                        <a14:backgroundMark x1="40947" y1="63971" x2="40947" y2="63971"/>
                        <a14:backgroundMark x1="40632" y1="66319" x2="40632" y2="63971"/>
                        <a14:backgroundMark x1="52211" y1="19118" x2="80421" y2="18015"/>
                        <a14:backgroundMark x1="50316" y1="18015" x2="99684" y2="19118"/>
                        <a14:backgroundMark x1="72842" y1="91176" x2="72842" y2="61765"/>
                        <a14:backgroundMark x1="84421" y1="60662" x2="84421" y2="60662"/>
                        <a14:backgroundMark x1="84842" y1="60294" x2="84842" y2="60294"/>
                        <a14:backgroundMark x1="84632" y1="61765" x2="84632" y2="61765"/>
                        <a14:backgroundMark x1="84632" y1="62500" x2="84632" y2="62500"/>
                        <a14:backgroundMark x1="84737" y1="60662" x2="84737" y2="60662"/>
                        <a14:backgroundMark x1="84737" y1="62132" x2="84737" y2="62132"/>
                        <a14:backgroundMark x1="84947" y1="60662" x2="84947" y2="60662"/>
                        <a14:backgroundMark x1="84947" y1="61029" x2="84947" y2="61029"/>
                        <a14:backgroundMark x1="85053" y1="59191" x2="85053" y2="59191"/>
                        <a14:backgroundMark x1="84842" y1="61397" x2="84842" y2="61397"/>
                        <a14:backgroundMark x1="84947" y1="59191" x2="84842" y2="62132"/>
                        <a14:backgroundMark x1="84632" y1="63603" x2="84421" y2="66912"/>
                        <a14:backgroundMark x1="84842" y1="61029" x2="84526" y2="65441"/>
                        <a14:backgroundMark x1="4105" y1="94118" x2="4000" y2="94118"/>
                        <a14:backgroundMark x1="4421" y1="93015" x2="4211" y2="92647"/>
                        <a14:backgroundMark x1="6000" y1="93015" x2="6000" y2="93015"/>
                        <a14:backgroundMark x1="5789" y1="93750" x2="5789" y2="93750"/>
                        <a14:backgroundMark x1="6000" y1="93750" x2="5579" y2="941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3130" y="6434039"/>
            <a:ext cx="1568868" cy="37353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9B4EF1F-D3D5-EF4D-8C60-76C1737105CC}"/>
              </a:ext>
            </a:extLst>
          </p:cNvPr>
          <p:cNvSpPr/>
          <p:nvPr/>
        </p:nvSpPr>
        <p:spPr>
          <a:xfrm>
            <a:off x="0" y="2611"/>
            <a:ext cx="4038600" cy="949517"/>
          </a:xfrm>
          <a:prstGeom prst="rect">
            <a:avLst/>
          </a:prstGeom>
          <a:gradFill>
            <a:gsLst>
              <a:gs pos="0">
                <a:srgbClr val="4170C1"/>
              </a:gs>
              <a:gs pos="100000">
                <a:srgbClr val="2A4576"/>
              </a:gs>
            </a:gsLst>
            <a:lin ang="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1E8EEF-8C31-4125-9344-159348793F75}"/>
              </a:ext>
            </a:extLst>
          </p:cNvPr>
          <p:cNvSpPr txBox="1"/>
          <p:nvPr/>
        </p:nvSpPr>
        <p:spPr>
          <a:xfrm>
            <a:off x="1064006" y="372481"/>
            <a:ext cx="9869857" cy="5796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3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sz="2800" dirty="0">
                <a:solidFill>
                  <a:schemeClr val="bg1"/>
                </a:solidFill>
              </a:rPr>
              <a:t>Extension of the Green Pass for entry to the </a:t>
            </a:r>
            <a:r>
              <a:rPr lang="it-IT" sz="2800" dirty="0" err="1">
                <a:solidFill>
                  <a:schemeClr val="bg1"/>
                </a:solidFill>
              </a:rPr>
              <a:t>workplace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12B355-F181-B44C-9C7F-E0F9D389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558"/>
            <a:ext cx="4114800" cy="365125"/>
          </a:xfrm>
        </p:spPr>
        <p:txBody>
          <a:bodyPr/>
          <a:lstStyle/>
          <a:p>
            <a:r>
              <a:rPr lang="en-GB" sz="1400" dirty="0"/>
              <a:t>- </a:t>
            </a:r>
            <a:fld id="{460592CE-0E09-4C45-A3A1-4E330AC1E243}" type="slidenum">
              <a:rPr lang="en-GB" sz="1400" smtClean="0"/>
              <a:t>3</a:t>
            </a:fld>
            <a:r>
              <a:rPr lang="en-GB" sz="1400" dirty="0"/>
              <a:t> -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E1E9B9A-C48C-2242-AC90-1163EC77914A}"/>
              </a:ext>
            </a:extLst>
          </p:cNvPr>
          <p:cNvSpPr/>
          <p:nvPr/>
        </p:nvSpPr>
        <p:spPr>
          <a:xfrm>
            <a:off x="715617" y="1419536"/>
            <a:ext cx="1078727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>
                <a:solidFill>
                  <a:srgbClr val="C00000"/>
                </a:solidFill>
                <a:ea typeface="MS Mincho" panose="02020609040205080304" pitchFamily="49" charset="-128"/>
              </a:rPr>
              <a:t>EXEMPTIONS</a:t>
            </a:r>
            <a:endParaRPr lang="it-IT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provisions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on the Green Pass do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not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apply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to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subjects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exempt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from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vaccination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campaign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on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basis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of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suitable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medical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certification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issued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according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to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criteria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defined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in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circular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of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Ministry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of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Health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.  </a:t>
            </a:r>
            <a:endParaRPr lang="it-IT" dirty="0">
              <a:ea typeface="MS Mincho" panose="02020609040205080304" pitchFamily="49" charset="-128"/>
            </a:endParaRPr>
          </a:p>
          <a:p>
            <a:pPr algn="just">
              <a:spcAft>
                <a:spcPts val="600"/>
              </a:spcAft>
            </a:pPr>
            <a:endParaRPr lang="it-IT" b="1" dirty="0">
              <a:solidFill>
                <a:srgbClr val="0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b="1" dirty="0">
                <a:solidFill>
                  <a:srgbClr val="C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CHECKS - </a:t>
            </a:r>
            <a:r>
              <a:rPr lang="it-IT" b="1" dirty="0" err="1">
                <a:solidFill>
                  <a:srgbClr val="C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what</a:t>
            </a:r>
            <a:r>
              <a:rPr lang="it-IT" b="1" dirty="0">
                <a:solidFill>
                  <a:srgbClr val="C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must the </a:t>
            </a:r>
            <a:r>
              <a:rPr lang="it-IT" b="1" dirty="0" err="1">
                <a:solidFill>
                  <a:srgbClr val="C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Employer</a:t>
            </a:r>
            <a:r>
              <a:rPr lang="it-IT" b="1" dirty="0">
                <a:solidFill>
                  <a:srgbClr val="C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do?</a:t>
            </a:r>
          </a:p>
          <a:p>
            <a:pPr algn="just"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employers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: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are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required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to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verify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compliance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with the Green Pass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obligations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for entry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into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workplace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;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by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October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15,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they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define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operating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procedures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for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organizing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checks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including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random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checks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providing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priority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where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possible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that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such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checks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are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carried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out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at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the time of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access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to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workplace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;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will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identify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with a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formal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deed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,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persons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in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charge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of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ascertaining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breaches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of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obligations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.</a:t>
            </a:r>
          </a:p>
          <a:p>
            <a:pPr algn="just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 </a:t>
            </a:r>
          </a:p>
          <a:p>
            <a:pPr algn="just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Verification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is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entrusted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to the "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Verification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C19"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app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developed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by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Ministry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of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Health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and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will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take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place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(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subject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to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regulatory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developments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) via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smartphone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5063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3FE68-BEE6-474C-9988-C3840150696B}"/>
              </a:ext>
            </a:extLst>
          </p:cNvPr>
          <p:cNvSpPr txBox="1"/>
          <p:nvPr/>
        </p:nvSpPr>
        <p:spPr>
          <a:xfrm>
            <a:off x="2966721" y="64888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1119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CBE457B-1C88-3049-A106-E3A2CEBA3493}"/>
              </a:ext>
            </a:extLst>
          </p:cNvPr>
          <p:cNvSpPr/>
          <p:nvPr/>
        </p:nvSpPr>
        <p:spPr>
          <a:xfrm>
            <a:off x="4038600" y="0"/>
            <a:ext cx="8153400" cy="952128"/>
          </a:xfrm>
          <a:prstGeom prst="rect">
            <a:avLst/>
          </a:prstGeom>
          <a:gradFill>
            <a:gsLst>
              <a:gs pos="0">
                <a:srgbClr val="0D1828"/>
              </a:gs>
              <a:gs pos="100000">
                <a:schemeClr val="accent1"/>
              </a:gs>
              <a:gs pos="100000">
                <a:srgbClr val="254982"/>
              </a:gs>
            </a:gsLst>
            <a:lin ang="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9" name="Immagine 3">
            <a:extLst>
              <a:ext uri="{FF2B5EF4-FFF2-40B4-BE49-F238E27FC236}">
                <a16:creationId xmlns:a16="http://schemas.microsoft.com/office/drawing/2014/main" id="{43ED9A8F-D159-D341-94C6-A03EC4DDC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1912" l="3158" r="94000">
                        <a14:foregroundMark x1="36105" y1="77574" x2="36105" y2="77574"/>
                        <a14:foregroundMark x1="66737" y1="65441" x2="66737" y2="65441"/>
                        <a14:foregroundMark x1="77684" y1="67647" x2="77684" y2="67647"/>
                        <a14:foregroundMark x1="84421" y1="72059" x2="84421" y2="72059"/>
                        <a14:foregroundMark x1="19684" y1="57353" x2="19684" y2="57353"/>
                        <a14:foregroundMark x1="16737" y1="62868" x2="16737" y2="62868"/>
                        <a14:foregroundMark x1="17263" y1="60662" x2="17263" y2="60662"/>
                        <a14:foregroundMark x1="17579" y1="42647" x2="17579" y2="42647"/>
                        <a14:foregroundMark x1="17579" y1="42647" x2="17579" y2="42647"/>
                        <a14:foregroundMark x1="17579" y1="43750" x2="17579" y2="43750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7158" y1="60662" x2="7158" y2="60662"/>
                        <a14:foregroundMark x1="7158" y1="60662" x2="7158" y2="60662"/>
                        <a14:foregroundMark x1="3368" y1="85662" x2="3368" y2="85662"/>
                        <a14:foregroundMark x1="3368" y1="85662" x2="3368" y2="85662"/>
                        <a14:foregroundMark x1="15684" y1="41544" x2="15684" y2="41544"/>
                        <a14:foregroundMark x1="15684" y1="41544" x2="15684" y2="41544"/>
                        <a14:foregroundMark x1="16526" y1="41544" x2="16526" y2="41544"/>
                        <a14:foregroundMark x1="16526" y1="41544" x2="16526" y2="41544"/>
                        <a14:foregroundMark x1="15684" y1="39338" x2="15684" y2="39338"/>
                        <a14:foregroundMark x1="15684" y1="39338" x2="15684" y2="39338"/>
                        <a14:foregroundMark x1="16000" y1="44853" x2="16000" y2="44853"/>
                        <a14:foregroundMark x1="16211" y1="42647" x2="16211" y2="42647"/>
                        <a14:foregroundMark x1="16211" y1="42647" x2="16211" y2="42647"/>
                        <a14:foregroundMark x1="16211" y1="42647" x2="16211" y2="42647"/>
                        <a14:foregroundMark x1="16211" y1="42647" x2="16211" y2="42647"/>
                        <a14:foregroundMark x1="16211" y1="40441" x2="16211" y2="40441"/>
                        <a14:foregroundMark x1="16211" y1="40441" x2="16211" y2="40441"/>
                        <a14:foregroundMark x1="16000" y1="38235" x2="16526" y2="43750"/>
                        <a14:foregroundMark x1="16000" y1="36029" x2="16526" y2="39338"/>
                        <a14:foregroundMark x1="16526" y1="44853" x2="16526" y2="40441"/>
                        <a14:foregroundMark x1="36316" y1="78676" x2="38211" y2="54044"/>
                        <a14:foregroundMark x1="51368" y1="80882" x2="51684" y2="44853"/>
                        <a14:foregroundMark x1="84105" y1="87868" x2="84872" y2="67257"/>
                        <a14:foregroundMark x1="94105" y1="85662" x2="91895" y2="59559"/>
                        <a14:foregroundMark x1="40000" y1="72426" x2="40842" y2="72426"/>
                        <a14:foregroundMark x1="40105" y1="69853" x2="40105" y2="69853"/>
                        <a14:foregroundMark x1="40316" y1="69853" x2="40316" y2="69853"/>
                        <a14:foregroundMark x1="40526" y1="69853" x2="40526" y2="69853"/>
                        <a14:foregroundMark x1="40211" y1="69853" x2="40211" y2="69853"/>
                        <a14:foregroundMark x1="40421" y1="69853" x2="40421" y2="69853"/>
                        <a14:foregroundMark x1="40526" y1="69485" x2="40526" y2="69485"/>
                        <a14:foregroundMark x1="40211" y1="69485" x2="40211" y2="69485"/>
                        <a14:foregroundMark x1="40316" y1="69485" x2="40316" y2="69485"/>
                        <a14:foregroundMark x1="40526" y1="69485" x2="40316" y2="69853"/>
                        <a14:foregroundMark x1="45263" y1="69118" x2="43474" y2="56250"/>
                        <a14:foregroundMark x1="5368" y1="75000" x2="5368" y2="75000"/>
                        <a14:foregroundMark x1="5263" y1="73897" x2="5263" y2="73897"/>
                        <a14:foregroundMark x1="5053" y1="75368" x2="6211" y2="69485"/>
                        <a14:foregroundMark x1="9158" y1="55147" x2="9368" y2="51103"/>
                        <a14:foregroundMark x1="15368" y1="33824" x2="19895" y2="56985"/>
                        <a14:foregroundMark x1="12737" y1="75368" x2="16947" y2="61765"/>
                        <a14:foregroundMark x1="77684" y1="81250" x2="77789" y2="51471"/>
                        <a14:foregroundMark x1="28421" y1="35294" x2="28421" y2="35294"/>
                        <a14:foregroundMark x1="28316" y1="34559" x2="28316" y2="34559"/>
                        <a14:foregroundMark x1="28211" y1="34559" x2="28737" y2="34926"/>
                        <a14:foregroundMark x1="9053" y1="55147" x2="10105" y2="51838"/>
                        <a14:foregroundMark x1="40947" y1="70588" x2="40947" y2="70588"/>
                        <a14:foregroundMark x1="40947" y1="69853" x2="40947" y2="69853"/>
                        <a14:foregroundMark x1="41368" y1="69853" x2="40842" y2="70221"/>
                        <a14:foregroundMark x1="73579" y1="38603" x2="82632" y2="37868"/>
                        <a14:foregroundMark x1="4316" y1="89706" x2="4211" y2="87132"/>
                        <a14:backgroundMark x1="31474" y1="33824" x2="31474" y2="33824"/>
                        <a14:backgroundMark x1="40947" y1="65441" x2="40947" y2="65441"/>
                        <a14:backgroundMark x1="41158" y1="62868" x2="41158" y2="62868"/>
                        <a14:backgroundMark x1="41158" y1="62868" x2="41158" y2="62868"/>
                        <a14:backgroundMark x1="41158" y1="62868" x2="41158" y2="62868"/>
                        <a14:backgroundMark x1="41158" y1="62868" x2="41158" y2="62868"/>
                        <a14:backgroundMark x1="41158" y1="63971" x2="41158" y2="63971"/>
                        <a14:backgroundMark x1="40947" y1="63971" x2="40947" y2="63971"/>
                        <a14:backgroundMark x1="40632" y1="66319" x2="40632" y2="63971"/>
                        <a14:backgroundMark x1="52211" y1="19118" x2="80421" y2="18015"/>
                        <a14:backgroundMark x1="50316" y1="18015" x2="99684" y2="19118"/>
                        <a14:backgroundMark x1="72842" y1="91176" x2="72842" y2="61765"/>
                        <a14:backgroundMark x1="84421" y1="60662" x2="84421" y2="60662"/>
                        <a14:backgroundMark x1="84842" y1="60294" x2="84842" y2="60294"/>
                        <a14:backgroundMark x1="84632" y1="61765" x2="84632" y2="61765"/>
                        <a14:backgroundMark x1="84632" y1="62500" x2="84632" y2="62500"/>
                        <a14:backgroundMark x1="84737" y1="60662" x2="84737" y2="60662"/>
                        <a14:backgroundMark x1="84737" y1="62132" x2="84737" y2="62132"/>
                        <a14:backgroundMark x1="84947" y1="60662" x2="84947" y2="60662"/>
                        <a14:backgroundMark x1="84947" y1="61029" x2="84947" y2="61029"/>
                        <a14:backgroundMark x1="85053" y1="59191" x2="85053" y2="59191"/>
                        <a14:backgroundMark x1="84842" y1="61397" x2="84842" y2="61397"/>
                        <a14:backgroundMark x1="84947" y1="59191" x2="84842" y2="62132"/>
                        <a14:backgroundMark x1="84632" y1="63603" x2="84421" y2="66912"/>
                        <a14:backgroundMark x1="84842" y1="61029" x2="84526" y2="65441"/>
                        <a14:backgroundMark x1="4105" y1="94118" x2="4000" y2="94118"/>
                        <a14:backgroundMark x1="4421" y1="93015" x2="4211" y2="92647"/>
                        <a14:backgroundMark x1="6000" y1="93015" x2="6000" y2="93015"/>
                        <a14:backgroundMark x1="5789" y1="93750" x2="5789" y2="93750"/>
                        <a14:backgroundMark x1="6000" y1="93750" x2="5579" y2="941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3130" y="6434039"/>
            <a:ext cx="1568868" cy="37353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9B4EF1F-D3D5-EF4D-8C60-76C1737105CC}"/>
              </a:ext>
            </a:extLst>
          </p:cNvPr>
          <p:cNvSpPr/>
          <p:nvPr/>
        </p:nvSpPr>
        <p:spPr>
          <a:xfrm>
            <a:off x="0" y="2611"/>
            <a:ext cx="4038600" cy="949517"/>
          </a:xfrm>
          <a:prstGeom prst="rect">
            <a:avLst/>
          </a:prstGeom>
          <a:gradFill>
            <a:gsLst>
              <a:gs pos="0">
                <a:srgbClr val="4170C1"/>
              </a:gs>
              <a:gs pos="100000">
                <a:srgbClr val="2A4576"/>
              </a:gs>
            </a:gsLst>
            <a:lin ang="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1E8EEF-8C31-4125-9344-159348793F75}"/>
              </a:ext>
            </a:extLst>
          </p:cNvPr>
          <p:cNvSpPr txBox="1"/>
          <p:nvPr/>
        </p:nvSpPr>
        <p:spPr>
          <a:xfrm>
            <a:off x="1064006" y="372481"/>
            <a:ext cx="9869857" cy="5796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3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sz="2800" dirty="0">
                <a:solidFill>
                  <a:schemeClr val="bg1"/>
                </a:solidFill>
              </a:rPr>
              <a:t>Extension of the Green Pass for entry to the </a:t>
            </a:r>
            <a:r>
              <a:rPr lang="it-IT" sz="2800" dirty="0" err="1">
                <a:solidFill>
                  <a:schemeClr val="bg1"/>
                </a:solidFill>
              </a:rPr>
              <a:t>workplace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12B355-F181-B44C-9C7F-E0F9D389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558"/>
            <a:ext cx="4114800" cy="365125"/>
          </a:xfrm>
        </p:spPr>
        <p:txBody>
          <a:bodyPr/>
          <a:lstStyle/>
          <a:p>
            <a:r>
              <a:rPr lang="en-GB" sz="1400" dirty="0"/>
              <a:t>- </a:t>
            </a:r>
            <a:fld id="{460592CE-0E09-4C45-A3A1-4E330AC1E243}" type="slidenum">
              <a:rPr lang="en-GB" sz="1400" smtClean="0"/>
              <a:t>4</a:t>
            </a:fld>
            <a:r>
              <a:rPr lang="en-GB" sz="1400" dirty="0"/>
              <a:t> -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1261444-170D-0B40-A13B-A6D74071B45F}"/>
              </a:ext>
            </a:extLst>
          </p:cNvPr>
          <p:cNvSpPr/>
          <p:nvPr/>
        </p:nvSpPr>
        <p:spPr>
          <a:xfrm>
            <a:off x="560456" y="1289360"/>
            <a:ext cx="10681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solidFill>
                  <a:srgbClr val="C00000"/>
                </a:solidFill>
                <a:ea typeface="MS Mincho" panose="02020609040205080304" pitchFamily="49" charset="-128"/>
              </a:rPr>
              <a:t>PENALTIES - </a:t>
            </a:r>
            <a:r>
              <a:rPr lang="it-IT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What</a:t>
            </a:r>
            <a:r>
              <a:rPr lang="it-IT" b="1" dirty="0">
                <a:solidFill>
                  <a:srgbClr val="C00000"/>
                </a:solidFill>
                <a:ea typeface="MS Mincho" panose="02020609040205080304" pitchFamily="49" charset="-128"/>
              </a:rPr>
              <a:t> are the </a:t>
            </a:r>
            <a:r>
              <a:rPr lang="it-IT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consequences</a:t>
            </a:r>
            <a:r>
              <a:rPr lang="it-IT" b="1" dirty="0">
                <a:solidFill>
                  <a:srgbClr val="C00000"/>
                </a:solidFill>
                <a:ea typeface="MS Mincho" panose="02020609040205080304" pitchFamily="49" charset="-128"/>
              </a:rPr>
              <a:t> for </a:t>
            </a:r>
            <a:r>
              <a:rPr lang="it-IT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workers</a:t>
            </a:r>
            <a:r>
              <a:rPr lang="it-IT" b="1" dirty="0">
                <a:solidFill>
                  <a:srgbClr val="C00000"/>
                </a:solidFill>
                <a:ea typeface="MS Mincho" panose="02020609040205080304" pitchFamily="49" charset="-128"/>
              </a:rPr>
              <a:t> and </a:t>
            </a:r>
            <a:r>
              <a:rPr lang="it-IT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employers</a:t>
            </a:r>
            <a:r>
              <a:rPr lang="it-IT" b="1" dirty="0">
                <a:solidFill>
                  <a:srgbClr val="C00000"/>
                </a:solidFill>
                <a:ea typeface="MS Mincho" panose="02020609040205080304" pitchFamily="49" charset="-128"/>
              </a:rPr>
              <a:t> in the </a:t>
            </a:r>
            <a:r>
              <a:rPr lang="it-IT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event</a:t>
            </a:r>
            <a:r>
              <a:rPr lang="it-IT" b="1" dirty="0">
                <a:solidFill>
                  <a:srgbClr val="C00000"/>
                </a:solidFill>
                <a:ea typeface="MS Mincho" panose="02020609040205080304" pitchFamily="49" charset="-128"/>
              </a:rPr>
              <a:t> of a </a:t>
            </a:r>
            <a:r>
              <a:rPr lang="it-IT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lack</a:t>
            </a:r>
            <a:r>
              <a:rPr lang="it-IT" b="1" dirty="0">
                <a:solidFill>
                  <a:srgbClr val="C00000"/>
                </a:solidFill>
                <a:ea typeface="MS Mincho" panose="02020609040205080304" pitchFamily="49" charset="-128"/>
              </a:rPr>
              <a:t> of Green Pass?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2002EC11-0322-4446-BF2B-CD84380BEA26}"/>
              </a:ext>
            </a:extLst>
          </p:cNvPr>
          <p:cNvSpPr txBox="1"/>
          <p:nvPr/>
        </p:nvSpPr>
        <p:spPr>
          <a:xfrm>
            <a:off x="599108" y="2720499"/>
            <a:ext cx="10642600" cy="4271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1119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1119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A7FE79F-300F-904A-877E-0119D90FF610}"/>
              </a:ext>
            </a:extLst>
          </p:cNvPr>
          <p:cNvSpPr txBox="1"/>
          <p:nvPr/>
        </p:nvSpPr>
        <p:spPr>
          <a:xfrm>
            <a:off x="715135" y="3900138"/>
            <a:ext cx="10748987" cy="343553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1119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89F75521-5C94-7245-BD5F-F3444DB13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564444"/>
              </p:ext>
            </p:extLst>
          </p:nvPr>
        </p:nvGraphicFramePr>
        <p:xfrm>
          <a:off x="129209" y="1817798"/>
          <a:ext cx="5849970" cy="4490482"/>
        </p:xfrm>
        <a:graphic>
          <a:graphicData uri="http://schemas.openxmlformats.org/drawingml/2006/table">
            <a:tbl>
              <a:tblPr/>
              <a:tblGrid>
                <a:gridCol w="5849970">
                  <a:extLst>
                    <a:ext uri="{9D8B030D-6E8A-4147-A177-3AD203B41FA5}">
                      <a16:colId xmlns:a16="http://schemas.microsoft.com/office/drawing/2014/main" val="3496288081"/>
                    </a:ext>
                  </a:extLst>
                </a:gridCol>
              </a:tblGrid>
              <a:tr h="338904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WORKERS</a:t>
                      </a:r>
                      <a:endParaRPr lang="it-IT" sz="1400" b="1" dirty="0">
                        <a:solidFill>
                          <a:schemeClr val="bg1"/>
                        </a:solidFill>
                        <a:effectLst/>
                        <a:latin typeface="Titillium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250783"/>
                  </a:ext>
                </a:extLst>
              </a:tr>
              <a:tr h="415157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If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workers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report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that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they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are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not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in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possession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of the COVID-19 green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certification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or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if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they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do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not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have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the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aforementioned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certification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at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the time of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access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to the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workplace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: 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are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considered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unjustified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absent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until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the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presentation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of the Green Pass and in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any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case no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later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than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31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December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2021,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without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disciplinary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consequences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and with the right to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retain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the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employment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relationship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. 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For the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days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of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unjustified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absence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, no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salary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or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other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remuneration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or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emolument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,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however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called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,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is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due. 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There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are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fines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of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between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600 and 1,500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euros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for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workers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caught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in the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workplace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without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a Green Pass (+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disciplinary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consequences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). The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amounts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can be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doubled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in the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event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of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repeated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violations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5772"/>
                  </a:ext>
                </a:extLst>
              </a:tr>
            </a:tbl>
          </a:graphicData>
        </a:graphic>
      </p:graphicFrame>
      <p:graphicFrame>
        <p:nvGraphicFramePr>
          <p:cNvPr id="29" name="Tabella 28">
            <a:extLst>
              <a:ext uri="{FF2B5EF4-FFF2-40B4-BE49-F238E27FC236}">
                <a16:creationId xmlns:a16="http://schemas.microsoft.com/office/drawing/2014/main" id="{425A7782-0101-DF49-91A2-956DC4DFC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284885"/>
              </p:ext>
            </p:extLst>
          </p:nvPr>
        </p:nvGraphicFramePr>
        <p:xfrm>
          <a:off x="6201592" y="1817799"/>
          <a:ext cx="5864512" cy="4449102"/>
        </p:xfrm>
        <a:graphic>
          <a:graphicData uri="http://schemas.openxmlformats.org/drawingml/2006/table">
            <a:tbl>
              <a:tblPr/>
              <a:tblGrid>
                <a:gridCol w="5864512">
                  <a:extLst>
                    <a:ext uri="{9D8B030D-6E8A-4147-A177-3AD203B41FA5}">
                      <a16:colId xmlns:a16="http://schemas.microsoft.com/office/drawing/2014/main" val="3496288081"/>
                    </a:ext>
                  </a:extLst>
                </a:gridCol>
              </a:tblGrid>
              <a:tr h="35592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effectLst/>
                          <a:latin typeface="Titillium"/>
                        </a:rPr>
                        <a:t>EMPLOYERS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250783"/>
                  </a:ext>
                </a:extLst>
              </a:tr>
              <a:tr h="4093174">
                <a:tc>
                  <a:txBody>
                    <a:bodyPr/>
                    <a:lstStyle/>
                    <a:p>
                      <a:pPr algn="just"/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For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employers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, in the case of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suspension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of the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worker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who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does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not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have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the Green Pass: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if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they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do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not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verify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compliance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with the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rules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or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have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not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prepared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the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correct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methods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of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verification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, a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pecuniary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administrative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sanction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of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between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400 and 1,000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euros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is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envisaged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(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which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can be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doubled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in the case of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repeated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violations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).</a:t>
                      </a:r>
                    </a:p>
                    <a:p>
                      <a:pPr algn="just"/>
                      <a:endParaRPr lang="it-IT" sz="1600" kern="1200" dirty="0">
                        <a:solidFill>
                          <a:srgbClr val="000000"/>
                        </a:solidFill>
                        <a:latin typeface="+mn-lt"/>
                        <a:ea typeface="MS Mincho" panose="02020609040205080304" pitchFamily="49" charset="-128"/>
                        <a:cs typeface="+mn-cs"/>
                      </a:endParaRPr>
                    </a:p>
                    <a:p>
                      <a:pPr algn="just"/>
                      <a:endParaRPr lang="it-IT" sz="1600" kern="1200" dirty="0">
                        <a:solidFill>
                          <a:srgbClr val="000000"/>
                        </a:solidFill>
                        <a:latin typeface="+mn-lt"/>
                        <a:ea typeface="MS Mincho" panose="02020609040205080304" pitchFamily="49" charset="-128"/>
                        <a:cs typeface="+mn-cs"/>
                      </a:endParaRPr>
                    </a:p>
                    <a:p>
                      <a:pPr algn="just"/>
                      <a:endParaRPr lang="it-IT" sz="1600" kern="1200" dirty="0">
                        <a:solidFill>
                          <a:srgbClr val="000000"/>
                        </a:solidFill>
                        <a:latin typeface="+mn-lt"/>
                        <a:ea typeface="MS Mincho" panose="02020609040205080304" pitchFamily="49" charset="-128"/>
                        <a:cs typeface="+mn-cs"/>
                      </a:endParaRPr>
                    </a:p>
                    <a:p>
                      <a:pPr algn="just"/>
                      <a:endParaRPr lang="it-IT" sz="1600" kern="1200" dirty="0">
                        <a:solidFill>
                          <a:srgbClr val="000000"/>
                        </a:solidFill>
                        <a:latin typeface="+mn-lt"/>
                        <a:ea typeface="MS Mincho" panose="02020609040205080304" pitchFamily="49" charset="-128"/>
                        <a:cs typeface="+mn-cs"/>
                      </a:endParaRPr>
                    </a:p>
                    <a:p>
                      <a:pPr algn="just"/>
                      <a:endParaRPr lang="it-IT" sz="1600" kern="1200" dirty="0">
                        <a:solidFill>
                          <a:srgbClr val="000000"/>
                        </a:solidFill>
                        <a:latin typeface="+mn-lt"/>
                        <a:ea typeface="MS Mincho" panose="02020609040205080304" pitchFamily="49" charset="-128"/>
                        <a:cs typeface="+mn-cs"/>
                      </a:endParaRPr>
                    </a:p>
                    <a:p>
                      <a:pPr algn="just"/>
                      <a:endParaRPr lang="it-IT" sz="1600" kern="1200" dirty="0">
                        <a:solidFill>
                          <a:srgbClr val="000000"/>
                        </a:solidFill>
                        <a:latin typeface="+mn-lt"/>
                        <a:ea typeface="MS Mincho" panose="02020609040205080304" pitchFamily="49" charset="-128"/>
                        <a:cs typeface="+mn-cs"/>
                      </a:endParaRPr>
                    </a:p>
                    <a:p>
                      <a:pPr algn="just"/>
                      <a:endParaRPr lang="it-IT" sz="1600" kern="1200" dirty="0">
                        <a:solidFill>
                          <a:srgbClr val="000000"/>
                        </a:solidFill>
                        <a:latin typeface="+mn-lt"/>
                        <a:ea typeface="MS Mincho" panose="02020609040205080304" pitchFamily="49" charset="-128"/>
                        <a:cs typeface="+mn-cs"/>
                      </a:endParaRPr>
                    </a:p>
                    <a:p>
                      <a:pPr algn="just"/>
                      <a:endParaRPr lang="it-IT" sz="1600" kern="1200" dirty="0">
                        <a:solidFill>
                          <a:srgbClr val="000000"/>
                        </a:solidFill>
                        <a:latin typeface="+mn-lt"/>
                        <a:ea typeface="MS Mincho" panose="02020609040205080304" pitchFamily="49" charset="-128"/>
                        <a:cs typeface="+mn-cs"/>
                      </a:endParaRPr>
                    </a:p>
                    <a:p>
                      <a:pPr algn="just"/>
                      <a:endParaRPr lang="it-IT" sz="1600" kern="1200" dirty="0">
                        <a:solidFill>
                          <a:srgbClr val="000000"/>
                        </a:solidFill>
                        <a:latin typeface="+mn-lt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5772"/>
                  </a:ext>
                </a:extLst>
              </a:tr>
            </a:tbl>
          </a:graphicData>
        </a:graphic>
      </p:graphicFrame>
      <p:sp>
        <p:nvSpPr>
          <p:cNvPr id="31" name="Rettangolo 30">
            <a:extLst>
              <a:ext uri="{FF2B5EF4-FFF2-40B4-BE49-F238E27FC236}">
                <a16:creationId xmlns:a16="http://schemas.microsoft.com/office/drawing/2014/main" id="{8CA671AB-44F5-2F4F-84B8-CDEDACBDF4D2}"/>
              </a:ext>
            </a:extLst>
          </p:cNvPr>
          <p:cNvSpPr/>
          <p:nvPr/>
        </p:nvSpPr>
        <p:spPr>
          <a:xfrm>
            <a:off x="6201592" y="4166945"/>
            <a:ext cx="586451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it-IT" sz="16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THE CASE OF COMPANIES WITH LESS THAN 15 EMPLOYEES:</a:t>
            </a:r>
          </a:p>
          <a:p>
            <a:pPr lvl="0" algn="just">
              <a:spcAft>
                <a:spcPts val="600"/>
              </a:spcAft>
            </a:pP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employer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suspension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the 5th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unjustified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absence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The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employer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replace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worker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Green Pass. In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case, the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suspension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contract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stipulated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exceed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of 10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renewable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once and must be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out by the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deadline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of 31 </a:t>
            </a:r>
            <a:r>
              <a:rPr lang="it-IT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2021.</a:t>
            </a:r>
          </a:p>
        </p:txBody>
      </p:sp>
    </p:spTree>
    <p:extLst>
      <p:ext uri="{BB962C8B-B14F-4D97-AF65-F5344CB8AC3E}">
        <p14:creationId xmlns:p14="http://schemas.microsoft.com/office/powerpoint/2010/main" val="56124496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3FE68-BEE6-474C-9988-C3840150696B}"/>
              </a:ext>
            </a:extLst>
          </p:cNvPr>
          <p:cNvSpPr txBox="1"/>
          <p:nvPr/>
        </p:nvSpPr>
        <p:spPr>
          <a:xfrm>
            <a:off x="2966721" y="64888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1119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CBE457B-1C88-3049-A106-E3A2CEBA3493}"/>
              </a:ext>
            </a:extLst>
          </p:cNvPr>
          <p:cNvSpPr/>
          <p:nvPr/>
        </p:nvSpPr>
        <p:spPr>
          <a:xfrm>
            <a:off x="4038600" y="0"/>
            <a:ext cx="8153400" cy="952128"/>
          </a:xfrm>
          <a:prstGeom prst="rect">
            <a:avLst/>
          </a:prstGeom>
          <a:gradFill>
            <a:gsLst>
              <a:gs pos="0">
                <a:srgbClr val="0D1828"/>
              </a:gs>
              <a:gs pos="100000">
                <a:schemeClr val="accent1"/>
              </a:gs>
              <a:gs pos="100000">
                <a:srgbClr val="254982"/>
              </a:gs>
            </a:gsLst>
            <a:lin ang="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Immagine 3">
            <a:extLst>
              <a:ext uri="{FF2B5EF4-FFF2-40B4-BE49-F238E27FC236}">
                <a16:creationId xmlns:a16="http://schemas.microsoft.com/office/drawing/2014/main" id="{43ED9A8F-D159-D341-94C6-A03EC4DDC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1912" l="3158" r="94000">
                        <a14:foregroundMark x1="36105" y1="77574" x2="36105" y2="77574"/>
                        <a14:foregroundMark x1="66737" y1="65441" x2="66737" y2="65441"/>
                        <a14:foregroundMark x1="77684" y1="67647" x2="77684" y2="67647"/>
                        <a14:foregroundMark x1="84421" y1="72059" x2="84421" y2="72059"/>
                        <a14:foregroundMark x1="19684" y1="57353" x2="19684" y2="57353"/>
                        <a14:foregroundMark x1="16737" y1="62868" x2="16737" y2="62868"/>
                        <a14:foregroundMark x1="17263" y1="60662" x2="17263" y2="60662"/>
                        <a14:foregroundMark x1="17579" y1="42647" x2="17579" y2="42647"/>
                        <a14:foregroundMark x1="17579" y1="42647" x2="17579" y2="42647"/>
                        <a14:foregroundMark x1="17579" y1="43750" x2="17579" y2="43750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7158" y1="60662" x2="7158" y2="60662"/>
                        <a14:foregroundMark x1="7158" y1="60662" x2="7158" y2="60662"/>
                        <a14:foregroundMark x1="3368" y1="85662" x2="3368" y2="85662"/>
                        <a14:foregroundMark x1="3368" y1="85662" x2="3368" y2="85662"/>
                        <a14:foregroundMark x1="15684" y1="41544" x2="15684" y2="41544"/>
                        <a14:foregroundMark x1="15684" y1="41544" x2="15684" y2="41544"/>
                        <a14:foregroundMark x1="16526" y1="41544" x2="16526" y2="41544"/>
                        <a14:foregroundMark x1="16526" y1="41544" x2="16526" y2="41544"/>
                        <a14:foregroundMark x1="15684" y1="39338" x2="15684" y2="39338"/>
                        <a14:foregroundMark x1="15684" y1="39338" x2="15684" y2="39338"/>
                        <a14:foregroundMark x1="16000" y1="44853" x2="16000" y2="44853"/>
                        <a14:foregroundMark x1="16211" y1="42647" x2="16211" y2="42647"/>
                        <a14:foregroundMark x1="16211" y1="42647" x2="16211" y2="42647"/>
                        <a14:foregroundMark x1="16211" y1="42647" x2="16211" y2="42647"/>
                        <a14:foregroundMark x1="16211" y1="42647" x2="16211" y2="42647"/>
                        <a14:foregroundMark x1="16211" y1="40441" x2="16211" y2="40441"/>
                        <a14:foregroundMark x1="16211" y1="40441" x2="16211" y2="40441"/>
                        <a14:foregroundMark x1="16000" y1="38235" x2="16526" y2="43750"/>
                        <a14:foregroundMark x1="16000" y1="36029" x2="16526" y2="39338"/>
                        <a14:foregroundMark x1="16526" y1="44853" x2="16526" y2="40441"/>
                        <a14:foregroundMark x1="36316" y1="78676" x2="38211" y2="54044"/>
                        <a14:foregroundMark x1="51368" y1="80882" x2="51684" y2="44853"/>
                        <a14:foregroundMark x1="84105" y1="87868" x2="84872" y2="67257"/>
                        <a14:foregroundMark x1="94105" y1="85662" x2="91895" y2="59559"/>
                        <a14:foregroundMark x1="40000" y1="72426" x2="40842" y2="72426"/>
                        <a14:foregroundMark x1="40105" y1="69853" x2="40105" y2="69853"/>
                        <a14:foregroundMark x1="40316" y1="69853" x2="40316" y2="69853"/>
                        <a14:foregroundMark x1="40526" y1="69853" x2="40526" y2="69853"/>
                        <a14:foregroundMark x1="40211" y1="69853" x2="40211" y2="69853"/>
                        <a14:foregroundMark x1="40421" y1="69853" x2="40421" y2="69853"/>
                        <a14:foregroundMark x1="40526" y1="69485" x2="40526" y2="69485"/>
                        <a14:foregroundMark x1="40211" y1="69485" x2="40211" y2="69485"/>
                        <a14:foregroundMark x1="40316" y1="69485" x2="40316" y2="69485"/>
                        <a14:foregroundMark x1="40526" y1="69485" x2="40316" y2="69853"/>
                        <a14:foregroundMark x1="45263" y1="69118" x2="43474" y2="56250"/>
                        <a14:foregroundMark x1="5368" y1="75000" x2="5368" y2="75000"/>
                        <a14:foregroundMark x1="5263" y1="73897" x2="5263" y2="73897"/>
                        <a14:foregroundMark x1="5053" y1="75368" x2="6211" y2="69485"/>
                        <a14:foregroundMark x1="9158" y1="55147" x2="9368" y2="51103"/>
                        <a14:foregroundMark x1="15368" y1="33824" x2="19895" y2="56985"/>
                        <a14:foregroundMark x1="12737" y1="75368" x2="16947" y2="61765"/>
                        <a14:foregroundMark x1="77684" y1="81250" x2="77789" y2="51471"/>
                        <a14:foregroundMark x1="28421" y1="35294" x2="28421" y2="35294"/>
                        <a14:foregroundMark x1="28316" y1="34559" x2="28316" y2="34559"/>
                        <a14:foregroundMark x1="28211" y1="34559" x2="28737" y2="34926"/>
                        <a14:foregroundMark x1="9053" y1="55147" x2="10105" y2="51838"/>
                        <a14:foregroundMark x1="40947" y1="70588" x2="40947" y2="70588"/>
                        <a14:foregroundMark x1="40947" y1="69853" x2="40947" y2="69853"/>
                        <a14:foregroundMark x1="41368" y1="69853" x2="40842" y2="70221"/>
                        <a14:foregroundMark x1="73579" y1="38603" x2="82632" y2="37868"/>
                        <a14:foregroundMark x1="4316" y1="89706" x2="4211" y2="87132"/>
                        <a14:backgroundMark x1="31474" y1="33824" x2="31474" y2="33824"/>
                        <a14:backgroundMark x1="40947" y1="65441" x2="40947" y2="65441"/>
                        <a14:backgroundMark x1="41158" y1="62868" x2="41158" y2="62868"/>
                        <a14:backgroundMark x1="41158" y1="62868" x2="41158" y2="62868"/>
                        <a14:backgroundMark x1="41158" y1="62868" x2="41158" y2="62868"/>
                        <a14:backgroundMark x1="41158" y1="62868" x2="41158" y2="62868"/>
                        <a14:backgroundMark x1="41158" y1="63971" x2="41158" y2="63971"/>
                        <a14:backgroundMark x1="40947" y1="63971" x2="40947" y2="63971"/>
                        <a14:backgroundMark x1="40632" y1="66319" x2="40632" y2="63971"/>
                        <a14:backgroundMark x1="52211" y1="19118" x2="80421" y2="18015"/>
                        <a14:backgroundMark x1="50316" y1="18015" x2="99684" y2="19118"/>
                        <a14:backgroundMark x1="72842" y1="91176" x2="72842" y2="61765"/>
                        <a14:backgroundMark x1="84421" y1="60662" x2="84421" y2="60662"/>
                        <a14:backgroundMark x1="84842" y1="60294" x2="84842" y2="60294"/>
                        <a14:backgroundMark x1="84632" y1="61765" x2="84632" y2="61765"/>
                        <a14:backgroundMark x1="84632" y1="62500" x2="84632" y2="62500"/>
                        <a14:backgroundMark x1="84737" y1="60662" x2="84737" y2="60662"/>
                        <a14:backgroundMark x1="84737" y1="62132" x2="84737" y2="62132"/>
                        <a14:backgroundMark x1="84947" y1="60662" x2="84947" y2="60662"/>
                        <a14:backgroundMark x1="84947" y1="61029" x2="84947" y2="61029"/>
                        <a14:backgroundMark x1="85053" y1="59191" x2="85053" y2="59191"/>
                        <a14:backgroundMark x1="84842" y1="61397" x2="84842" y2="61397"/>
                        <a14:backgroundMark x1="84947" y1="59191" x2="84842" y2="62132"/>
                        <a14:backgroundMark x1="84632" y1="63603" x2="84421" y2="66912"/>
                        <a14:backgroundMark x1="84842" y1="61029" x2="84526" y2="65441"/>
                        <a14:backgroundMark x1="4105" y1="94118" x2="4000" y2="94118"/>
                        <a14:backgroundMark x1="4421" y1="93015" x2="4211" y2="92647"/>
                        <a14:backgroundMark x1="6000" y1="93015" x2="6000" y2="93015"/>
                        <a14:backgroundMark x1="5789" y1="93750" x2="5789" y2="93750"/>
                        <a14:backgroundMark x1="6000" y1="93750" x2="5579" y2="941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3130" y="6434039"/>
            <a:ext cx="1568868" cy="37353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9B4EF1F-D3D5-EF4D-8C60-76C1737105CC}"/>
              </a:ext>
            </a:extLst>
          </p:cNvPr>
          <p:cNvSpPr/>
          <p:nvPr/>
        </p:nvSpPr>
        <p:spPr>
          <a:xfrm>
            <a:off x="0" y="2611"/>
            <a:ext cx="4038600" cy="949517"/>
          </a:xfrm>
          <a:prstGeom prst="rect">
            <a:avLst/>
          </a:prstGeom>
          <a:gradFill>
            <a:gsLst>
              <a:gs pos="0">
                <a:srgbClr val="4170C1"/>
              </a:gs>
              <a:gs pos="100000">
                <a:srgbClr val="2A4576"/>
              </a:gs>
            </a:gsLst>
            <a:lin ang="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1E8EEF-8C31-4125-9344-159348793F75}"/>
              </a:ext>
            </a:extLst>
          </p:cNvPr>
          <p:cNvSpPr txBox="1"/>
          <p:nvPr/>
        </p:nvSpPr>
        <p:spPr>
          <a:xfrm>
            <a:off x="1064006" y="372481"/>
            <a:ext cx="9869857" cy="5796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3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sz="2800" dirty="0">
                <a:solidFill>
                  <a:schemeClr val="bg1"/>
                </a:solidFill>
              </a:rPr>
              <a:t>Extension of the Green Pass for entry to the </a:t>
            </a:r>
            <a:r>
              <a:rPr lang="it-IT" sz="2800" dirty="0" err="1">
                <a:solidFill>
                  <a:schemeClr val="bg1"/>
                </a:solidFill>
              </a:rPr>
              <a:t>workplace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20" name="Segnaposto piè di pagina 4">
            <a:extLst>
              <a:ext uri="{FF2B5EF4-FFF2-40B4-BE49-F238E27FC236}">
                <a16:creationId xmlns:a16="http://schemas.microsoft.com/office/drawing/2014/main" id="{A330014D-B103-FF44-91D7-7A847B99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558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1196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fld id="{460592CE-0E09-4C45-A3A1-4E330AC1E243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11196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1196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550AF4A-2509-9C44-92F6-FFF6A0481C01}"/>
              </a:ext>
            </a:extLst>
          </p:cNvPr>
          <p:cNvSpPr txBox="1"/>
          <p:nvPr/>
        </p:nvSpPr>
        <p:spPr>
          <a:xfrm>
            <a:off x="-1191025" y="1290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1119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31404E9-CC8B-4E4C-A26F-24AF213E1AF7}"/>
              </a:ext>
            </a:extLst>
          </p:cNvPr>
          <p:cNvSpPr/>
          <p:nvPr/>
        </p:nvSpPr>
        <p:spPr>
          <a:xfrm>
            <a:off x="556590" y="1658215"/>
            <a:ext cx="6319673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>
                <a:solidFill>
                  <a:srgbClr val="C00000"/>
                </a:solidFill>
                <a:ea typeface="MS Mincho" panose="02020609040205080304" pitchFamily="49" charset="-128"/>
              </a:rPr>
              <a:t>HOW TO GET THE GREEN PASS</a:t>
            </a:r>
            <a:endParaRPr lang="it-IT" dirty="0"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COVID-19 green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certifications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are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issued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in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order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to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certify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one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of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following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conditions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: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vaccination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occurred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at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the end of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prescribed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cycle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.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validity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is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12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months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from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completion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of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vaccination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cycle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(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second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dose or single dose).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vaccination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occurred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, first dose of vaccine.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validity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starts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from the 15th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day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following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administration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until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the date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scheduled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for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completion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of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vaccination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cycle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.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healing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from COVID-19, with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simultaneous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cessation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of the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prescribed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isolation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following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infection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performing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a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rapid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or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molecular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antigen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test with negative </a:t>
            </a:r>
            <a:r>
              <a:rPr lang="it-IT" dirty="0" err="1">
                <a:solidFill>
                  <a:srgbClr val="000000"/>
                </a:solidFill>
                <a:ea typeface="MS Mincho" panose="02020609040205080304" pitchFamily="49" charset="-128"/>
              </a:rPr>
              <a:t>results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.</a:t>
            </a:r>
            <a:endParaRPr lang="it-IT" dirty="0">
              <a:ea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381D12E-BAFA-2647-80CD-D6A36AC823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392" y="1851333"/>
            <a:ext cx="4901606" cy="36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5441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3FE68-BEE6-474C-9988-C3840150696B}"/>
              </a:ext>
            </a:extLst>
          </p:cNvPr>
          <p:cNvSpPr txBox="1"/>
          <p:nvPr/>
        </p:nvSpPr>
        <p:spPr>
          <a:xfrm>
            <a:off x="2966721" y="64888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1119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CBE457B-1C88-3049-A106-E3A2CEBA3493}"/>
              </a:ext>
            </a:extLst>
          </p:cNvPr>
          <p:cNvSpPr/>
          <p:nvPr/>
        </p:nvSpPr>
        <p:spPr>
          <a:xfrm>
            <a:off x="4038600" y="0"/>
            <a:ext cx="8153400" cy="952128"/>
          </a:xfrm>
          <a:prstGeom prst="rect">
            <a:avLst/>
          </a:prstGeom>
          <a:gradFill>
            <a:gsLst>
              <a:gs pos="0">
                <a:srgbClr val="0D1828"/>
              </a:gs>
              <a:gs pos="100000">
                <a:schemeClr val="accent1"/>
              </a:gs>
              <a:gs pos="100000">
                <a:srgbClr val="254982"/>
              </a:gs>
            </a:gsLst>
            <a:lin ang="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Immagine 3">
            <a:extLst>
              <a:ext uri="{FF2B5EF4-FFF2-40B4-BE49-F238E27FC236}">
                <a16:creationId xmlns:a16="http://schemas.microsoft.com/office/drawing/2014/main" id="{43ED9A8F-D159-D341-94C6-A03EC4DDC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1912" l="3158" r="94000">
                        <a14:foregroundMark x1="36105" y1="77574" x2="36105" y2="77574"/>
                        <a14:foregroundMark x1="66737" y1="65441" x2="66737" y2="65441"/>
                        <a14:foregroundMark x1="77684" y1="67647" x2="77684" y2="67647"/>
                        <a14:foregroundMark x1="84421" y1="72059" x2="84421" y2="72059"/>
                        <a14:foregroundMark x1="19684" y1="57353" x2="19684" y2="57353"/>
                        <a14:foregroundMark x1="16737" y1="62868" x2="16737" y2="62868"/>
                        <a14:foregroundMark x1="17263" y1="60662" x2="17263" y2="60662"/>
                        <a14:foregroundMark x1="17579" y1="42647" x2="17579" y2="42647"/>
                        <a14:foregroundMark x1="17579" y1="42647" x2="17579" y2="42647"/>
                        <a14:foregroundMark x1="17579" y1="43750" x2="17579" y2="43750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14316" y1="25735" x2="14316" y2="25735"/>
                        <a14:foregroundMark x1="7158" y1="60662" x2="7158" y2="60662"/>
                        <a14:foregroundMark x1="7158" y1="60662" x2="7158" y2="60662"/>
                        <a14:foregroundMark x1="3368" y1="85662" x2="3368" y2="85662"/>
                        <a14:foregroundMark x1="3368" y1="85662" x2="3368" y2="85662"/>
                        <a14:foregroundMark x1="15684" y1="41544" x2="15684" y2="41544"/>
                        <a14:foregroundMark x1="15684" y1="41544" x2="15684" y2="41544"/>
                        <a14:foregroundMark x1="16526" y1="41544" x2="16526" y2="41544"/>
                        <a14:foregroundMark x1="16526" y1="41544" x2="16526" y2="41544"/>
                        <a14:foregroundMark x1="15684" y1="39338" x2="15684" y2="39338"/>
                        <a14:foregroundMark x1="15684" y1="39338" x2="15684" y2="39338"/>
                        <a14:foregroundMark x1="16000" y1="44853" x2="16000" y2="44853"/>
                        <a14:foregroundMark x1="16211" y1="42647" x2="16211" y2="42647"/>
                        <a14:foregroundMark x1="16211" y1="42647" x2="16211" y2="42647"/>
                        <a14:foregroundMark x1="16211" y1="42647" x2="16211" y2="42647"/>
                        <a14:foregroundMark x1="16211" y1="42647" x2="16211" y2="42647"/>
                        <a14:foregroundMark x1="16211" y1="40441" x2="16211" y2="40441"/>
                        <a14:foregroundMark x1="16211" y1="40441" x2="16211" y2="40441"/>
                        <a14:foregroundMark x1="16000" y1="38235" x2="16526" y2="43750"/>
                        <a14:foregroundMark x1="16000" y1="36029" x2="16526" y2="39338"/>
                        <a14:foregroundMark x1="16526" y1="44853" x2="16526" y2="40441"/>
                        <a14:foregroundMark x1="36316" y1="78676" x2="38211" y2="54044"/>
                        <a14:foregroundMark x1="51368" y1="80882" x2="51684" y2="44853"/>
                        <a14:foregroundMark x1="84105" y1="87868" x2="84872" y2="67257"/>
                        <a14:foregroundMark x1="94105" y1="85662" x2="91895" y2="59559"/>
                        <a14:foregroundMark x1="40000" y1="72426" x2="40842" y2="72426"/>
                        <a14:foregroundMark x1="40105" y1="69853" x2="40105" y2="69853"/>
                        <a14:foregroundMark x1="40316" y1="69853" x2="40316" y2="69853"/>
                        <a14:foregroundMark x1="40526" y1="69853" x2="40526" y2="69853"/>
                        <a14:foregroundMark x1="40211" y1="69853" x2="40211" y2="69853"/>
                        <a14:foregroundMark x1="40421" y1="69853" x2="40421" y2="69853"/>
                        <a14:foregroundMark x1="40526" y1="69485" x2="40526" y2="69485"/>
                        <a14:foregroundMark x1="40211" y1="69485" x2="40211" y2="69485"/>
                        <a14:foregroundMark x1="40316" y1="69485" x2="40316" y2="69485"/>
                        <a14:foregroundMark x1="40526" y1="69485" x2="40316" y2="69853"/>
                        <a14:foregroundMark x1="45263" y1="69118" x2="43474" y2="56250"/>
                        <a14:foregroundMark x1="5368" y1="75000" x2="5368" y2="75000"/>
                        <a14:foregroundMark x1="5263" y1="73897" x2="5263" y2="73897"/>
                        <a14:foregroundMark x1="5053" y1="75368" x2="6211" y2="69485"/>
                        <a14:foregroundMark x1="9158" y1="55147" x2="9368" y2="51103"/>
                        <a14:foregroundMark x1="15368" y1="33824" x2="19895" y2="56985"/>
                        <a14:foregroundMark x1="12737" y1="75368" x2="16947" y2="61765"/>
                        <a14:foregroundMark x1="77684" y1="81250" x2="77789" y2="51471"/>
                        <a14:foregroundMark x1="28421" y1="35294" x2="28421" y2="35294"/>
                        <a14:foregroundMark x1="28316" y1="34559" x2="28316" y2="34559"/>
                        <a14:foregroundMark x1="28211" y1="34559" x2="28737" y2="34926"/>
                        <a14:foregroundMark x1="9053" y1="55147" x2="10105" y2="51838"/>
                        <a14:foregroundMark x1="40947" y1="70588" x2="40947" y2="70588"/>
                        <a14:foregroundMark x1="40947" y1="69853" x2="40947" y2="69853"/>
                        <a14:foregroundMark x1="41368" y1="69853" x2="40842" y2="70221"/>
                        <a14:foregroundMark x1="73579" y1="38603" x2="82632" y2="37868"/>
                        <a14:foregroundMark x1="4316" y1="89706" x2="4211" y2="87132"/>
                        <a14:backgroundMark x1="31474" y1="33824" x2="31474" y2="33824"/>
                        <a14:backgroundMark x1="40947" y1="65441" x2="40947" y2="65441"/>
                        <a14:backgroundMark x1="41158" y1="62868" x2="41158" y2="62868"/>
                        <a14:backgroundMark x1="41158" y1="62868" x2="41158" y2="62868"/>
                        <a14:backgroundMark x1="41158" y1="62868" x2="41158" y2="62868"/>
                        <a14:backgroundMark x1="41158" y1="62868" x2="41158" y2="62868"/>
                        <a14:backgroundMark x1="41158" y1="63971" x2="41158" y2="63971"/>
                        <a14:backgroundMark x1="40947" y1="63971" x2="40947" y2="63971"/>
                        <a14:backgroundMark x1="40632" y1="66319" x2="40632" y2="63971"/>
                        <a14:backgroundMark x1="52211" y1="19118" x2="80421" y2="18015"/>
                        <a14:backgroundMark x1="50316" y1="18015" x2="99684" y2="19118"/>
                        <a14:backgroundMark x1="72842" y1="91176" x2="72842" y2="61765"/>
                        <a14:backgroundMark x1="84421" y1="60662" x2="84421" y2="60662"/>
                        <a14:backgroundMark x1="84842" y1="60294" x2="84842" y2="60294"/>
                        <a14:backgroundMark x1="84632" y1="61765" x2="84632" y2="61765"/>
                        <a14:backgroundMark x1="84632" y1="62500" x2="84632" y2="62500"/>
                        <a14:backgroundMark x1="84737" y1="60662" x2="84737" y2="60662"/>
                        <a14:backgroundMark x1="84737" y1="62132" x2="84737" y2="62132"/>
                        <a14:backgroundMark x1="84947" y1="60662" x2="84947" y2="60662"/>
                        <a14:backgroundMark x1="84947" y1="61029" x2="84947" y2="61029"/>
                        <a14:backgroundMark x1="85053" y1="59191" x2="85053" y2="59191"/>
                        <a14:backgroundMark x1="84842" y1="61397" x2="84842" y2="61397"/>
                        <a14:backgroundMark x1="84947" y1="59191" x2="84842" y2="62132"/>
                        <a14:backgroundMark x1="84632" y1="63603" x2="84421" y2="66912"/>
                        <a14:backgroundMark x1="84842" y1="61029" x2="84526" y2="65441"/>
                        <a14:backgroundMark x1="4105" y1="94118" x2="4000" y2="94118"/>
                        <a14:backgroundMark x1="4421" y1="93015" x2="4211" y2="92647"/>
                        <a14:backgroundMark x1="6000" y1="93015" x2="6000" y2="93015"/>
                        <a14:backgroundMark x1="5789" y1="93750" x2="5789" y2="93750"/>
                        <a14:backgroundMark x1="6000" y1="93750" x2="5579" y2="941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3130" y="6434039"/>
            <a:ext cx="1568868" cy="37353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9B4EF1F-D3D5-EF4D-8C60-76C1737105CC}"/>
              </a:ext>
            </a:extLst>
          </p:cNvPr>
          <p:cNvSpPr/>
          <p:nvPr/>
        </p:nvSpPr>
        <p:spPr>
          <a:xfrm>
            <a:off x="0" y="2611"/>
            <a:ext cx="4038600" cy="949517"/>
          </a:xfrm>
          <a:prstGeom prst="rect">
            <a:avLst/>
          </a:prstGeom>
          <a:gradFill>
            <a:gsLst>
              <a:gs pos="0">
                <a:srgbClr val="4170C1"/>
              </a:gs>
              <a:gs pos="100000">
                <a:srgbClr val="2A4576"/>
              </a:gs>
            </a:gsLst>
            <a:lin ang="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1E8EEF-8C31-4125-9344-159348793F75}"/>
              </a:ext>
            </a:extLst>
          </p:cNvPr>
          <p:cNvSpPr txBox="1"/>
          <p:nvPr/>
        </p:nvSpPr>
        <p:spPr>
          <a:xfrm>
            <a:off x="1064006" y="372481"/>
            <a:ext cx="9869857" cy="5796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3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sz="2800" dirty="0">
                <a:solidFill>
                  <a:schemeClr val="bg1"/>
                </a:solidFill>
              </a:rPr>
              <a:t>Extension of the Green Pass for entry to the </a:t>
            </a:r>
            <a:r>
              <a:rPr lang="it-IT" sz="2800" dirty="0" err="1">
                <a:solidFill>
                  <a:schemeClr val="bg1"/>
                </a:solidFill>
              </a:rPr>
              <a:t>workplace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20" name="Segnaposto piè di pagina 4">
            <a:extLst>
              <a:ext uri="{FF2B5EF4-FFF2-40B4-BE49-F238E27FC236}">
                <a16:creationId xmlns:a16="http://schemas.microsoft.com/office/drawing/2014/main" id="{A330014D-B103-FF44-91D7-7A847B99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558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1196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fld id="{460592CE-0E09-4C45-A3A1-4E330AC1E243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11196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1196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550AF4A-2509-9C44-92F6-FFF6A0481C01}"/>
              </a:ext>
            </a:extLst>
          </p:cNvPr>
          <p:cNvSpPr txBox="1"/>
          <p:nvPr/>
        </p:nvSpPr>
        <p:spPr>
          <a:xfrm>
            <a:off x="-1191025" y="1290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1119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D80CD5A-8623-2C45-B378-C94A4C10A96E}"/>
              </a:ext>
            </a:extLst>
          </p:cNvPr>
          <p:cNvSpPr/>
          <p:nvPr/>
        </p:nvSpPr>
        <p:spPr>
          <a:xfrm>
            <a:off x="395007" y="1316559"/>
            <a:ext cx="11412679" cy="132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it-IT" b="1" dirty="0">
                <a:solidFill>
                  <a:srgbClr val="C00000"/>
                </a:solidFill>
                <a:ea typeface="MS Mincho" panose="02020609040205080304" pitchFamily="49" charset="-128"/>
              </a:rPr>
              <a:t>DURATION OF COVID GREEN CERTIFICATIONS</a:t>
            </a:r>
          </a:p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For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people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who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have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completed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the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vaccination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cycle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, the green certificate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is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valid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for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one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year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from the date of the last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administration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. The law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decree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also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specifies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that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citizens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who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tested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positive for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Covid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after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the 14th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day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from the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administration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of the first dose of vaccine,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as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well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as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following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the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prescribed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cycle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, the Green pass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is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valid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for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one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year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from the date of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healing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4681058-C1A6-1448-A258-D3E7D944DB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389" y="3978599"/>
            <a:ext cx="2653482" cy="2329681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56C6B2C-42A0-BA44-90A5-63721E655C4B}"/>
              </a:ext>
            </a:extLst>
          </p:cNvPr>
          <p:cNvSpPr/>
          <p:nvPr/>
        </p:nvSpPr>
        <p:spPr>
          <a:xfrm>
            <a:off x="395007" y="3429000"/>
            <a:ext cx="890138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b="1" dirty="0">
                <a:solidFill>
                  <a:srgbClr val="C00000"/>
                </a:solidFill>
                <a:ea typeface="Times New Roman" panose="02020603050405020304" pitchFamily="18" charset="0"/>
              </a:rPr>
              <a:t>TESTS</a:t>
            </a:r>
            <a:endParaRPr lang="it-IT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Tests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will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be free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only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for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frail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people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("...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citizens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with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disabilities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or in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frail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conditions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who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cannot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carry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out the anti-SARS-CoV-2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vaccination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due to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certified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impediments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as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well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as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for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subjects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exempt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from the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vaccination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campaign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on the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basis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of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suitable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medical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certification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issued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according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to the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criteria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defined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in the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Circular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of the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Minister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of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Health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, a Fund for the free of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charge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of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tampons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is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established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in the estimate of the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Ministry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of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Health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") The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controlled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price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for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rapid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tests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in partner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pharmacies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has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been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extended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from 30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September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to 31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December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2021 (€ 15,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instead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of € 22, for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adults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 and € 8 from 12 to 18 </a:t>
            </a:r>
            <a:r>
              <a:rPr lang="it-IT" dirty="0" err="1">
                <a:solidFill>
                  <a:srgbClr val="000000"/>
                </a:solidFill>
                <a:ea typeface="Times New Roman" panose="02020603050405020304" pitchFamily="18" charset="0"/>
              </a:rPr>
              <a:t>years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380569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Custom 6">
      <a:dk1>
        <a:srgbClr val="111962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947</Words>
  <Application>Microsoft Macintosh PowerPoint</Application>
  <PresentationFormat>Widescreen</PresentationFormat>
  <Paragraphs>61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MS Mincho</vt:lpstr>
      <vt:lpstr>Arial</vt:lpstr>
      <vt:lpstr>Calibri</vt:lpstr>
      <vt:lpstr>Calibri Light</vt:lpstr>
      <vt:lpstr>Times New Roman</vt:lpstr>
      <vt:lpstr>Titillium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INVESTIMENTI VEICOLI LNG (CNG ed elettrici)</dc:title>
  <dc:creator>Microsoft Office User</dc:creator>
  <cp:lastModifiedBy>Microsoft Office User</cp:lastModifiedBy>
  <cp:revision>188</cp:revision>
  <cp:lastPrinted>2021-05-04T10:56:31Z</cp:lastPrinted>
  <dcterms:created xsi:type="dcterms:W3CDTF">2021-03-12T12:00:47Z</dcterms:created>
  <dcterms:modified xsi:type="dcterms:W3CDTF">2021-09-24T11:13:43Z</dcterms:modified>
</cp:coreProperties>
</file>